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5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7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8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9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  <p:sldMasterId id="2147483714" r:id="rId3"/>
    <p:sldMasterId id="2147483747" r:id="rId4"/>
    <p:sldMasterId id="2147483780" r:id="rId5"/>
    <p:sldMasterId id="2147483813" r:id="rId6"/>
    <p:sldMasterId id="2147483846" r:id="rId7"/>
    <p:sldMasterId id="2147483879" r:id="rId8"/>
    <p:sldMasterId id="2147483912" r:id="rId9"/>
    <p:sldMasterId id="2147483945" r:id="rId10"/>
  </p:sldMasterIdLst>
  <p:notesMasterIdLst>
    <p:notesMasterId r:id="rId23"/>
  </p:notesMasterIdLst>
  <p:sldIdLst>
    <p:sldId id="371" r:id="rId11"/>
    <p:sldId id="297" r:id="rId12"/>
    <p:sldId id="1288" r:id="rId13"/>
    <p:sldId id="1287" r:id="rId14"/>
    <p:sldId id="1290" r:id="rId15"/>
    <p:sldId id="1292" r:id="rId16"/>
    <p:sldId id="1293" r:id="rId17"/>
    <p:sldId id="1295" r:id="rId18"/>
    <p:sldId id="1296" r:id="rId19"/>
    <p:sldId id="1297" r:id="rId20"/>
    <p:sldId id="1298" r:id="rId21"/>
    <p:sldId id="378" r:id="rId2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06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9" autoAdjust="0"/>
    <p:restoredTop sz="96840" autoAdjust="0"/>
  </p:normalViewPr>
  <p:slideViewPr>
    <p:cSldViewPr snapToGrid="0">
      <p:cViewPr varScale="1">
        <p:scale>
          <a:sx n="59" d="100"/>
          <a:sy n="59" d="100"/>
        </p:scale>
        <p:origin x="252" y="43"/>
      </p:cViewPr>
      <p:guideLst>
        <p:guide orient="horz" pos="3306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26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5CA12-A99F-40D7-8A64-6FB4FB225C80}" type="datetimeFigureOut">
              <a:rPr lang="en-GB" smtClean="0"/>
              <a:t>26/07/2022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EB568-2DC2-4BEE-BAB4-F23C67ABA13F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Click on the icon to add background picture.</a:t>
            </a:r>
          </a:p>
          <a:p>
            <a:r>
              <a:rPr lang="pl-PL" dirty="0"/>
              <a:t>Right click on the photo and use CROP option to adjust its position.</a:t>
            </a:r>
          </a:p>
          <a:p>
            <a:r>
              <a:rPr lang="pl-PL" dirty="0"/>
              <a:t>Please only use photos with a clean, bright background so the title, date and Aspire logo stands out.</a:t>
            </a:r>
          </a:p>
          <a:p>
            <a:r>
              <a:rPr lang="pl-PL" dirty="0"/>
              <a:t>Samples with photos are in the last section of this template.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EB568-2DC2-4BEE-BAB4-F23C67ABA13F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2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5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8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svg"/><Relationship Id="rId4" Type="http://schemas.openxmlformats.org/officeDocument/2006/relationships/image" Target="../media/image14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pendent testing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rastructure &amp; application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&amp;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trans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ftware 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 monitor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7" y="2463261"/>
            <a:ext cx="8191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689848" y="2851405"/>
            <a:ext cx="7384258" cy="4181474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Picture 6" descr="A picture containing indoor, monitor, sitting, computer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27" y="3558636"/>
            <a:ext cx="8953500" cy="5524500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9477375" y="4343399"/>
            <a:ext cx="5809204" cy="3729039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227" y="2038029"/>
            <a:ext cx="5715000" cy="7620000"/>
          </a:xfrm>
          <a:prstGeom prst="rect">
            <a:avLst/>
          </a:prstGeom>
        </p:spPr>
      </p:pic>
      <p:sp>
        <p:nvSpPr>
          <p:cNvPr id="1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94158" y="2502691"/>
            <a:ext cx="3015138" cy="6517767"/>
          </a:xfrm>
          <a:prstGeom prst="roundRect">
            <a:avLst>
              <a:gd name="adj" fmla="val 10770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8" name="Picture 17" descr="A close up of a sign&#10;&#10;Description automatically generated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33" y="4694507"/>
            <a:ext cx="3864387" cy="483048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0709275" y="5645150"/>
            <a:ext cx="2416175" cy="2867025"/>
          </a:xfrm>
          <a:prstGeom prst="roundRect">
            <a:avLst>
              <a:gd name="adj" fmla="val 15645"/>
            </a:avLst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sp>
        <p:nvSpPr>
          <p:cNvPr id="19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43952" y="3523500"/>
            <a:ext cx="3240000" cy="32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3600"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386262"/>
            <a:ext cx="2971800" cy="15144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pl-PL" dirty="0"/>
              <a:t>Your name, function and contact details here</a:t>
            </a:r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0"/>
            <a:ext cx="18288001" cy="2572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761"/>
            <a:ext cx="18288001" cy="5143499"/>
          </a:xfrm>
          <a:custGeom>
            <a:avLst/>
            <a:gdLst>
              <a:gd name="connsiteX0" fmla="*/ 17516009 w 18288001"/>
              <a:gd name="connsiteY0" fmla="*/ 1304618 h 5143499"/>
              <a:gd name="connsiteX1" fmla="*/ 17354397 w 18288001"/>
              <a:gd name="connsiteY1" fmla="*/ 1442219 h 5143499"/>
              <a:gd name="connsiteX2" fmla="*/ 17677617 w 18288001"/>
              <a:gd name="connsiteY2" fmla="*/ 1442219 h 5143499"/>
              <a:gd name="connsiteX3" fmla="*/ 17516009 w 18288001"/>
              <a:gd name="connsiteY3" fmla="*/ 1057991 h 5143499"/>
              <a:gd name="connsiteX4" fmla="*/ 17270169 w 18288001"/>
              <a:gd name="connsiteY4" fmla="*/ 1388768 h 5143499"/>
              <a:gd name="connsiteX5" fmla="*/ 17319681 w 18288001"/>
              <a:gd name="connsiteY5" fmla="*/ 1423326 h 5143499"/>
              <a:gd name="connsiteX6" fmla="*/ 17516009 w 18288001"/>
              <a:gd name="connsiteY6" fmla="*/ 1216216 h 5143499"/>
              <a:gd name="connsiteX7" fmla="*/ 17712725 w 18288001"/>
              <a:gd name="connsiteY7" fmla="*/ 1423326 h 5143499"/>
              <a:gd name="connsiteX8" fmla="*/ 17761769 w 18288001"/>
              <a:gd name="connsiteY8" fmla="*/ 1390894 h 5143499"/>
              <a:gd name="connsiteX9" fmla="*/ 17647153 w 18288001"/>
              <a:gd name="connsiteY9" fmla="*/ 729654 h 5143499"/>
              <a:gd name="connsiteX10" fmla="*/ 17829465 w 18288001"/>
              <a:gd name="connsiteY10" fmla="*/ 1316347 h 5143499"/>
              <a:gd name="connsiteX11" fmla="*/ 17647153 w 18288001"/>
              <a:gd name="connsiteY11" fmla="*/ 729654 h 5143499"/>
              <a:gd name="connsiteX12" fmla="*/ 17384861 w 18288001"/>
              <a:gd name="connsiteY12" fmla="*/ 729654 h 5143499"/>
              <a:gd name="connsiteX13" fmla="*/ 17202549 w 18288001"/>
              <a:gd name="connsiteY13" fmla="*/ 1316347 h 5143499"/>
              <a:gd name="connsiteX14" fmla="*/ 17516009 w 18288001"/>
              <a:gd name="connsiteY14" fmla="*/ 592447 h 5143499"/>
              <a:gd name="connsiteX15" fmla="*/ 17216561 w 18288001"/>
              <a:gd name="connsiteY15" fmla="*/ 1337444 h 5143499"/>
              <a:gd name="connsiteX16" fmla="*/ 17249545 w 18288001"/>
              <a:gd name="connsiteY16" fmla="*/ 1372395 h 5143499"/>
              <a:gd name="connsiteX17" fmla="*/ 17516009 w 18288001"/>
              <a:gd name="connsiteY17" fmla="*/ 899687 h 5143499"/>
              <a:gd name="connsiteX18" fmla="*/ 17782945 w 18288001"/>
              <a:gd name="connsiteY18" fmla="*/ 1372395 h 5143499"/>
              <a:gd name="connsiteX19" fmla="*/ 17815533 w 18288001"/>
              <a:gd name="connsiteY19" fmla="*/ 1337444 h 5143499"/>
              <a:gd name="connsiteX20" fmla="*/ 1 w 18288001"/>
              <a:gd name="connsiteY20" fmla="*/ 271425 h 5143499"/>
              <a:gd name="connsiteX21" fmla="*/ 1 w 18288001"/>
              <a:gd name="connsiteY21" fmla="*/ 1890675 h 5143499"/>
              <a:gd name="connsiteX22" fmla="*/ 809626 w 18288001"/>
              <a:gd name="connsiteY22" fmla="*/ 1081050 h 5143499"/>
              <a:gd name="connsiteX23" fmla="*/ 0 w 18288001"/>
              <a:gd name="connsiteY23" fmla="*/ 0 h 5143499"/>
              <a:gd name="connsiteX24" fmla="*/ 18288001 w 18288001"/>
              <a:gd name="connsiteY24" fmla="*/ 0 h 5143499"/>
              <a:gd name="connsiteX25" fmla="*/ 18288001 w 18288001"/>
              <a:gd name="connsiteY25" fmla="*/ 5143499 h 5143499"/>
              <a:gd name="connsiteX26" fmla="*/ 0 w 18288001"/>
              <a:gd name="connsiteY26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8288001" h="5143499">
                <a:moveTo>
                  <a:pt x="17516009" y="1304618"/>
                </a:moveTo>
                <a:lnTo>
                  <a:pt x="17354397" y="1442219"/>
                </a:lnTo>
                <a:cubicBezTo>
                  <a:pt x="17439021" y="1483940"/>
                  <a:pt x="17565129" y="1495669"/>
                  <a:pt x="17677617" y="1442219"/>
                </a:cubicBezTo>
                <a:close/>
                <a:moveTo>
                  <a:pt x="17516009" y="1057991"/>
                </a:moveTo>
                <a:lnTo>
                  <a:pt x="17270169" y="1388768"/>
                </a:lnTo>
                <a:cubicBezTo>
                  <a:pt x="17284573" y="1402702"/>
                  <a:pt x="17300633" y="1414037"/>
                  <a:pt x="17319681" y="1423326"/>
                </a:cubicBezTo>
                <a:lnTo>
                  <a:pt x="17516009" y="1216216"/>
                </a:lnTo>
                <a:lnTo>
                  <a:pt x="17712725" y="1423326"/>
                </a:lnTo>
                <a:cubicBezTo>
                  <a:pt x="17729177" y="1414037"/>
                  <a:pt x="17747837" y="1402702"/>
                  <a:pt x="17761769" y="1390894"/>
                </a:cubicBezTo>
                <a:close/>
                <a:moveTo>
                  <a:pt x="17647153" y="729654"/>
                </a:moveTo>
                <a:lnTo>
                  <a:pt x="17829465" y="1316347"/>
                </a:lnTo>
                <a:cubicBezTo>
                  <a:pt x="17981789" y="1109316"/>
                  <a:pt x="17888349" y="815930"/>
                  <a:pt x="17647153" y="729654"/>
                </a:cubicBezTo>
                <a:close/>
                <a:moveTo>
                  <a:pt x="17384861" y="729654"/>
                </a:moveTo>
                <a:cubicBezTo>
                  <a:pt x="17144141" y="815930"/>
                  <a:pt x="17050229" y="1109316"/>
                  <a:pt x="17202549" y="1316347"/>
                </a:cubicBezTo>
                <a:close/>
                <a:moveTo>
                  <a:pt x="17516009" y="592447"/>
                </a:moveTo>
                <a:lnTo>
                  <a:pt x="17216561" y="1337444"/>
                </a:lnTo>
                <a:cubicBezTo>
                  <a:pt x="17230493" y="1353896"/>
                  <a:pt x="17239785" y="1365232"/>
                  <a:pt x="17249545" y="1372395"/>
                </a:cubicBezTo>
                <a:lnTo>
                  <a:pt x="17516009" y="899687"/>
                </a:lnTo>
                <a:lnTo>
                  <a:pt x="17782945" y="1372395"/>
                </a:lnTo>
                <a:cubicBezTo>
                  <a:pt x="17799477" y="1355943"/>
                  <a:pt x="17810889" y="1342088"/>
                  <a:pt x="17815533" y="1337444"/>
                </a:cubicBezTo>
                <a:close/>
                <a:moveTo>
                  <a:pt x="1" y="271425"/>
                </a:moveTo>
                <a:lnTo>
                  <a:pt x="1" y="1890675"/>
                </a:lnTo>
                <a:lnTo>
                  <a:pt x="809626" y="1081050"/>
                </a:ln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1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12192000" y="0"/>
            <a:ext cx="6096000" cy="10287000"/>
          </a:xfrm>
          <a:custGeom>
            <a:avLst/>
            <a:gdLst>
              <a:gd name="connsiteX0" fmla="*/ 5322354 w 6096000"/>
              <a:gd name="connsiteY0" fmla="*/ 9370029 h 10287000"/>
              <a:gd name="connsiteX1" fmla="*/ 5034354 w 6096000"/>
              <a:gd name="connsiteY1" fmla="*/ 9658029 h 10287000"/>
              <a:gd name="connsiteX2" fmla="*/ 5322354 w 6096000"/>
              <a:gd name="connsiteY2" fmla="*/ 9946029 h 10287000"/>
              <a:gd name="connsiteX3" fmla="*/ 5610354 w 6096000"/>
              <a:gd name="connsiteY3" fmla="*/ 9658029 h 10287000"/>
              <a:gd name="connsiteX4" fmla="*/ 5322354 w 6096000"/>
              <a:gd name="connsiteY4" fmla="*/ 9370029 h 10287000"/>
              <a:gd name="connsiteX5" fmla="*/ 5324008 w 6096000"/>
              <a:gd name="connsiteY5" fmla="*/ 1304618 h 10287000"/>
              <a:gd name="connsiteX6" fmla="*/ 5162396 w 6096000"/>
              <a:gd name="connsiteY6" fmla="*/ 1442219 h 10287000"/>
              <a:gd name="connsiteX7" fmla="*/ 5485616 w 6096000"/>
              <a:gd name="connsiteY7" fmla="*/ 1442219 h 10287000"/>
              <a:gd name="connsiteX8" fmla="*/ 5324006 w 6096000"/>
              <a:gd name="connsiteY8" fmla="*/ 1057991 h 10287000"/>
              <a:gd name="connsiteX9" fmla="*/ 5078168 w 6096000"/>
              <a:gd name="connsiteY9" fmla="*/ 1388768 h 10287000"/>
              <a:gd name="connsiteX10" fmla="*/ 5127680 w 6096000"/>
              <a:gd name="connsiteY10" fmla="*/ 1423326 h 10287000"/>
              <a:gd name="connsiteX11" fmla="*/ 5324006 w 6096000"/>
              <a:gd name="connsiteY11" fmla="*/ 1216216 h 10287000"/>
              <a:gd name="connsiteX12" fmla="*/ 5520724 w 6096000"/>
              <a:gd name="connsiteY12" fmla="*/ 1423326 h 10287000"/>
              <a:gd name="connsiteX13" fmla="*/ 5569768 w 6096000"/>
              <a:gd name="connsiteY13" fmla="*/ 1390894 h 10287000"/>
              <a:gd name="connsiteX14" fmla="*/ 5455152 w 6096000"/>
              <a:gd name="connsiteY14" fmla="*/ 729654 h 10287000"/>
              <a:gd name="connsiteX15" fmla="*/ 5637464 w 6096000"/>
              <a:gd name="connsiteY15" fmla="*/ 1316347 h 10287000"/>
              <a:gd name="connsiteX16" fmla="*/ 5455152 w 6096000"/>
              <a:gd name="connsiteY16" fmla="*/ 729654 h 10287000"/>
              <a:gd name="connsiteX17" fmla="*/ 5192860 w 6096000"/>
              <a:gd name="connsiteY17" fmla="*/ 729654 h 10287000"/>
              <a:gd name="connsiteX18" fmla="*/ 5010548 w 6096000"/>
              <a:gd name="connsiteY18" fmla="*/ 1316347 h 10287000"/>
              <a:gd name="connsiteX19" fmla="*/ 5324008 w 6096000"/>
              <a:gd name="connsiteY19" fmla="*/ 592447 h 10287000"/>
              <a:gd name="connsiteX20" fmla="*/ 5024560 w 6096000"/>
              <a:gd name="connsiteY20" fmla="*/ 1337444 h 10287000"/>
              <a:gd name="connsiteX21" fmla="*/ 5057544 w 6096000"/>
              <a:gd name="connsiteY21" fmla="*/ 1372395 h 10287000"/>
              <a:gd name="connsiteX22" fmla="*/ 5324008 w 6096000"/>
              <a:gd name="connsiteY22" fmla="*/ 899687 h 10287000"/>
              <a:gd name="connsiteX23" fmla="*/ 5590944 w 6096000"/>
              <a:gd name="connsiteY23" fmla="*/ 1372395 h 10287000"/>
              <a:gd name="connsiteX24" fmla="*/ 5623532 w 6096000"/>
              <a:gd name="connsiteY24" fmla="*/ 1337444 h 10287000"/>
              <a:gd name="connsiteX25" fmla="*/ 0 w 6096000"/>
              <a:gd name="connsiteY25" fmla="*/ 0 h 10287000"/>
              <a:gd name="connsiteX26" fmla="*/ 6096000 w 6096000"/>
              <a:gd name="connsiteY26" fmla="*/ 0 h 10287000"/>
              <a:gd name="connsiteX27" fmla="*/ 6096000 w 6096000"/>
              <a:gd name="connsiteY27" fmla="*/ 10287000 h 10287000"/>
              <a:gd name="connsiteX28" fmla="*/ 0 w 6096000"/>
              <a:gd name="connsiteY28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7000">
                <a:moveTo>
                  <a:pt x="5322354" y="9370029"/>
                </a:moveTo>
                <a:cubicBezTo>
                  <a:pt x="5163296" y="9370029"/>
                  <a:pt x="5034354" y="9498971"/>
                  <a:pt x="5034354" y="9658029"/>
                </a:cubicBezTo>
                <a:cubicBezTo>
                  <a:pt x="5034354" y="9817087"/>
                  <a:pt x="5163296" y="9946029"/>
                  <a:pt x="5322354" y="9946029"/>
                </a:cubicBezTo>
                <a:cubicBezTo>
                  <a:pt x="5481412" y="9946029"/>
                  <a:pt x="5610354" y="9817087"/>
                  <a:pt x="5610354" y="9658029"/>
                </a:cubicBezTo>
                <a:cubicBezTo>
                  <a:pt x="5610354" y="9498971"/>
                  <a:pt x="5481412" y="9370029"/>
                  <a:pt x="5322354" y="9370029"/>
                </a:cubicBezTo>
                <a:close/>
                <a:moveTo>
                  <a:pt x="5324008" y="1304618"/>
                </a:moveTo>
                <a:lnTo>
                  <a:pt x="5162396" y="1442219"/>
                </a:lnTo>
                <a:cubicBezTo>
                  <a:pt x="5247020" y="1483940"/>
                  <a:pt x="5373128" y="1495669"/>
                  <a:pt x="5485616" y="1442219"/>
                </a:cubicBezTo>
                <a:close/>
                <a:moveTo>
                  <a:pt x="5324006" y="1057991"/>
                </a:moveTo>
                <a:lnTo>
                  <a:pt x="5078168" y="1388768"/>
                </a:lnTo>
                <a:cubicBezTo>
                  <a:pt x="5092572" y="1402702"/>
                  <a:pt x="5108632" y="1414037"/>
                  <a:pt x="5127680" y="1423326"/>
                </a:cubicBezTo>
                <a:lnTo>
                  <a:pt x="5324006" y="1216216"/>
                </a:lnTo>
                <a:lnTo>
                  <a:pt x="5520724" y="1423326"/>
                </a:lnTo>
                <a:cubicBezTo>
                  <a:pt x="5537176" y="1414037"/>
                  <a:pt x="5555834" y="1402702"/>
                  <a:pt x="5569768" y="1390894"/>
                </a:cubicBezTo>
                <a:close/>
                <a:moveTo>
                  <a:pt x="5455152" y="729654"/>
                </a:moveTo>
                <a:lnTo>
                  <a:pt x="5637464" y="1316347"/>
                </a:lnTo>
                <a:cubicBezTo>
                  <a:pt x="5789786" y="1109316"/>
                  <a:pt x="5696348" y="815930"/>
                  <a:pt x="5455152" y="729654"/>
                </a:cubicBezTo>
                <a:close/>
                <a:moveTo>
                  <a:pt x="5192860" y="729654"/>
                </a:moveTo>
                <a:cubicBezTo>
                  <a:pt x="4952140" y="815930"/>
                  <a:pt x="4858228" y="1109316"/>
                  <a:pt x="5010548" y="1316347"/>
                </a:cubicBezTo>
                <a:close/>
                <a:moveTo>
                  <a:pt x="5324008" y="592447"/>
                </a:moveTo>
                <a:lnTo>
                  <a:pt x="5024560" y="1337444"/>
                </a:lnTo>
                <a:cubicBezTo>
                  <a:pt x="5038492" y="1353896"/>
                  <a:pt x="5047782" y="1365232"/>
                  <a:pt x="5057544" y="1372395"/>
                </a:cubicBezTo>
                <a:lnTo>
                  <a:pt x="5324008" y="899687"/>
                </a:lnTo>
                <a:lnTo>
                  <a:pt x="5590944" y="1372395"/>
                </a:lnTo>
                <a:cubicBezTo>
                  <a:pt x="5607474" y="1355943"/>
                  <a:pt x="5618888" y="1342088"/>
                  <a:pt x="5623532" y="1337444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Oval 19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application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, b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6373856" y="0"/>
            <a:ext cx="1914144" cy="1914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 hasCustomPrompt="1"/>
          </p:nvPr>
        </p:nvSpPr>
        <p:spPr>
          <a:xfrm>
            <a:off x="12192000" y="1"/>
            <a:ext cx="6096000" cy="10286999"/>
          </a:xfrm>
          <a:custGeom>
            <a:avLst/>
            <a:gdLst>
              <a:gd name="connsiteX0" fmla="*/ 5322354 w 6096000"/>
              <a:gd name="connsiteY0" fmla="*/ 9370028 h 10286999"/>
              <a:gd name="connsiteX1" fmla="*/ 5034354 w 6096000"/>
              <a:gd name="connsiteY1" fmla="*/ 9658028 h 10286999"/>
              <a:gd name="connsiteX2" fmla="*/ 5322354 w 6096000"/>
              <a:gd name="connsiteY2" fmla="*/ 9946028 h 10286999"/>
              <a:gd name="connsiteX3" fmla="*/ 5610354 w 6096000"/>
              <a:gd name="connsiteY3" fmla="*/ 9658028 h 10286999"/>
              <a:gd name="connsiteX4" fmla="*/ 5322354 w 6096000"/>
              <a:gd name="connsiteY4" fmla="*/ 9370028 h 10286999"/>
              <a:gd name="connsiteX5" fmla="*/ 5324008 w 6096000"/>
              <a:gd name="connsiteY5" fmla="*/ 1304617 h 10286999"/>
              <a:gd name="connsiteX6" fmla="*/ 5162396 w 6096000"/>
              <a:gd name="connsiteY6" fmla="*/ 1442218 h 10286999"/>
              <a:gd name="connsiteX7" fmla="*/ 5485616 w 6096000"/>
              <a:gd name="connsiteY7" fmla="*/ 1442218 h 10286999"/>
              <a:gd name="connsiteX8" fmla="*/ 5324006 w 6096000"/>
              <a:gd name="connsiteY8" fmla="*/ 1057990 h 10286999"/>
              <a:gd name="connsiteX9" fmla="*/ 5078168 w 6096000"/>
              <a:gd name="connsiteY9" fmla="*/ 1388767 h 10286999"/>
              <a:gd name="connsiteX10" fmla="*/ 5127680 w 6096000"/>
              <a:gd name="connsiteY10" fmla="*/ 1423325 h 10286999"/>
              <a:gd name="connsiteX11" fmla="*/ 5324006 w 6096000"/>
              <a:gd name="connsiteY11" fmla="*/ 1216215 h 10286999"/>
              <a:gd name="connsiteX12" fmla="*/ 5520724 w 6096000"/>
              <a:gd name="connsiteY12" fmla="*/ 1423325 h 10286999"/>
              <a:gd name="connsiteX13" fmla="*/ 5569768 w 6096000"/>
              <a:gd name="connsiteY13" fmla="*/ 1390893 h 10286999"/>
              <a:gd name="connsiteX14" fmla="*/ 5455152 w 6096000"/>
              <a:gd name="connsiteY14" fmla="*/ 729653 h 10286999"/>
              <a:gd name="connsiteX15" fmla="*/ 5637464 w 6096000"/>
              <a:gd name="connsiteY15" fmla="*/ 1316346 h 10286999"/>
              <a:gd name="connsiteX16" fmla="*/ 5455152 w 6096000"/>
              <a:gd name="connsiteY16" fmla="*/ 729653 h 10286999"/>
              <a:gd name="connsiteX17" fmla="*/ 5192860 w 6096000"/>
              <a:gd name="connsiteY17" fmla="*/ 729653 h 10286999"/>
              <a:gd name="connsiteX18" fmla="*/ 5010548 w 6096000"/>
              <a:gd name="connsiteY18" fmla="*/ 1316346 h 10286999"/>
              <a:gd name="connsiteX19" fmla="*/ 5324008 w 6096000"/>
              <a:gd name="connsiteY19" fmla="*/ 592446 h 10286999"/>
              <a:gd name="connsiteX20" fmla="*/ 5024560 w 6096000"/>
              <a:gd name="connsiteY20" fmla="*/ 1337443 h 10286999"/>
              <a:gd name="connsiteX21" fmla="*/ 5057544 w 6096000"/>
              <a:gd name="connsiteY21" fmla="*/ 1372394 h 10286999"/>
              <a:gd name="connsiteX22" fmla="*/ 5324008 w 6096000"/>
              <a:gd name="connsiteY22" fmla="*/ 899686 h 10286999"/>
              <a:gd name="connsiteX23" fmla="*/ 5590944 w 6096000"/>
              <a:gd name="connsiteY23" fmla="*/ 1372394 h 10286999"/>
              <a:gd name="connsiteX24" fmla="*/ 5623532 w 6096000"/>
              <a:gd name="connsiteY24" fmla="*/ 1337443 h 10286999"/>
              <a:gd name="connsiteX25" fmla="*/ 0 w 6096000"/>
              <a:gd name="connsiteY25" fmla="*/ 0 h 10286999"/>
              <a:gd name="connsiteX26" fmla="*/ 6096000 w 6096000"/>
              <a:gd name="connsiteY26" fmla="*/ 0 h 10286999"/>
              <a:gd name="connsiteX27" fmla="*/ 6096000 w 6096000"/>
              <a:gd name="connsiteY27" fmla="*/ 10286999 h 10286999"/>
              <a:gd name="connsiteX28" fmla="*/ 0 w 6096000"/>
              <a:gd name="connsiteY28" fmla="*/ 102869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96000" h="10286999">
                <a:moveTo>
                  <a:pt x="5322354" y="9370028"/>
                </a:moveTo>
                <a:cubicBezTo>
                  <a:pt x="5163296" y="9370028"/>
                  <a:pt x="5034354" y="9498970"/>
                  <a:pt x="5034354" y="9658028"/>
                </a:cubicBezTo>
                <a:cubicBezTo>
                  <a:pt x="5034354" y="9817086"/>
                  <a:pt x="5163296" y="9946028"/>
                  <a:pt x="5322354" y="9946028"/>
                </a:cubicBezTo>
                <a:cubicBezTo>
                  <a:pt x="5481412" y="9946028"/>
                  <a:pt x="5610354" y="9817086"/>
                  <a:pt x="5610354" y="9658028"/>
                </a:cubicBezTo>
                <a:cubicBezTo>
                  <a:pt x="5610354" y="9498970"/>
                  <a:pt x="5481412" y="9370028"/>
                  <a:pt x="5322354" y="9370028"/>
                </a:cubicBezTo>
                <a:close/>
                <a:moveTo>
                  <a:pt x="5324008" y="1304617"/>
                </a:moveTo>
                <a:lnTo>
                  <a:pt x="5162396" y="1442218"/>
                </a:lnTo>
                <a:cubicBezTo>
                  <a:pt x="5247020" y="1483939"/>
                  <a:pt x="5373128" y="1495668"/>
                  <a:pt x="5485616" y="1442218"/>
                </a:cubicBezTo>
                <a:close/>
                <a:moveTo>
                  <a:pt x="5324006" y="1057990"/>
                </a:moveTo>
                <a:lnTo>
                  <a:pt x="5078168" y="1388767"/>
                </a:lnTo>
                <a:cubicBezTo>
                  <a:pt x="5092572" y="1402701"/>
                  <a:pt x="5108632" y="1414036"/>
                  <a:pt x="5127680" y="1423325"/>
                </a:cubicBezTo>
                <a:lnTo>
                  <a:pt x="5324006" y="1216215"/>
                </a:lnTo>
                <a:lnTo>
                  <a:pt x="5520724" y="1423325"/>
                </a:lnTo>
                <a:cubicBezTo>
                  <a:pt x="5537176" y="1414036"/>
                  <a:pt x="5555834" y="1402701"/>
                  <a:pt x="5569768" y="1390893"/>
                </a:cubicBezTo>
                <a:close/>
                <a:moveTo>
                  <a:pt x="5455152" y="729653"/>
                </a:moveTo>
                <a:lnTo>
                  <a:pt x="5637464" y="1316346"/>
                </a:lnTo>
                <a:cubicBezTo>
                  <a:pt x="5789786" y="1109315"/>
                  <a:pt x="5696348" y="815929"/>
                  <a:pt x="5455152" y="729653"/>
                </a:cubicBezTo>
                <a:close/>
                <a:moveTo>
                  <a:pt x="5192860" y="729653"/>
                </a:moveTo>
                <a:cubicBezTo>
                  <a:pt x="4952140" y="815929"/>
                  <a:pt x="4858228" y="1109315"/>
                  <a:pt x="5010548" y="1316346"/>
                </a:cubicBezTo>
                <a:close/>
                <a:moveTo>
                  <a:pt x="5324008" y="592446"/>
                </a:moveTo>
                <a:lnTo>
                  <a:pt x="5024560" y="1337443"/>
                </a:lnTo>
                <a:cubicBezTo>
                  <a:pt x="5038492" y="1353895"/>
                  <a:pt x="5047782" y="1365231"/>
                  <a:pt x="5057544" y="1372394"/>
                </a:cubicBezTo>
                <a:lnTo>
                  <a:pt x="5324008" y="899686"/>
                </a:lnTo>
                <a:lnTo>
                  <a:pt x="5590944" y="1372394"/>
                </a:lnTo>
                <a:cubicBezTo>
                  <a:pt x="5607474" y="1355942"/>
                  <a:pt x="5618888" y="1342087"/>
                  <a:pt x="5623532" y="1337443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10286999"/>
                </a:lnTo>
                <a:lnTo>
                  <a:pt x="0" y="10286999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 wrap="square" lIns="1080000" rIns="1080000" anchor="ctr" anchorCtr="0">
            <a:noAutofit/>
          </a:bodyPr>
          <a:lstStyle>
            <a:lvl1pPr marL="0" indent="0" algn="ctr">
              <a:buFontTx/>
              <a:buNone/>
              <a:defRPr>
                <a:solidFill>
                  <a:schemeClr val="accent2">
                    <a:lumMod val="75000"/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4" name="Oval 2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228725" y="762008"/>
            <a:ext cx="10573132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7275" y="8524645"/>
            <a:ext cx="933450" cy="1076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4150" y="0"/>
            <a:ext cx="5219700" cy="2609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800" y="3884148"/>
            <a:ext cx="6502400" cy="3513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SECTION BREAK </a:t>
            </a:r>
            <a:r>
              <a:rPr lang="en-GB" dirty="0"/>
              <a:t>SLIDE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8150" y="8525430"/>
            <a:ext cx="2171700" cy="1085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alphaModFix amt="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726" b="17511"/>
          <a:stretch>
            <a:fillRect/>
          </a:stretch>
        </p:blipFill>
        <p:spPr>
          <a:xfrm>
            <a:off x="999918" y="0"/>
            <a:ext cx="16288164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86462" y="4694627"/>
            <a:ext cx="6315076" cy="897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ts val="6800"/>
              </a:lnSpc>
              <a:defRPr sz="7200" b="1" cap="all" baseline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Thank you!</a:t>
            </a:r>
            <a:endParaRPr lang="en-GB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8288000" cy="10286998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2">
                    <a:alpha val="50000"/>
                  </a:schemeClr>
                </a:solidFill>
              </a:defRPr>
            </a:lvl1pPr>
          </a:lstStyle>
          <a:p>
            <a:r>
              <a:rPr lang="pl-PL" dirty="0"/>
              <a:t>Click on the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1555049"/>
            <a:ext cx="6463847" cy="26418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6800"/>
              </a:lnSpc>
              <a:defRPr sz="72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pl-PL" dirty="0"/>
              <a:t>presentation</a:t>
            </a:r>
            <a:r>
              <a:rPr lang="en-GB" dirty="0"/>
              <a:t> TITLE, CALIBRI BOLD, </a:t>
            </a:r>
            <a:r>
              <a:rPr lang="pl-PL" dirty="0"/>
              <a:t>72</a:t>
            </a:r>
            <a:r>
              <a:rPr lang="en-GB" dirty="0"/>
              <a:t> PT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228723" y="7506697"/>
            <a:ext cx="6463847" cy="31207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FontTx/>
              <a:buNone/>
              <a:defRPr sz="2400">
                <a:solidFill>
                  <a:schemeClr val="bg1">
                    <a:lumMod val="10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  <a:lvl2pPr>
              <a:defRPr sz="32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8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pl-PL" dirty="0"/>
              <a:t>Place, Date (Calibri, 24 pt)</a:t>
            </a:r>
            <a:endParaRPr lang="en-GB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109018"/>
            <a:ext cx="809625" cy="161925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&gt;</a:t>
            </a:r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 hasCustomPrompt="1"/>
          </p:nvPr>
        </p:nvSpPr>
        <p:spPr>
          <a:xfrm>
            <a:off x="1228722" y="8671885"/>
            <a:ext cx="4724399" cy="762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pl-PL" dirty="0"/>
              <a:t>^</a:t>
            </a:r>
            <a:endParaRPr lang="en-GB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b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8724" y="762008"/>
            <a:ext cx="15501939" cy="760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5800"/>
              </a:lnSpc>
              <a:defRPr sz="6000" b="1" cap="all" baseline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TITLE, CALIBRI BOLD, 60 PT</a:t>
            </a:r>
          </a:p>
        </p:txBody>
      </p:sp>
      <p:sp>
        <p:nvSpPr>
          <p:cNvPr id="4" name="Oval 3"/>
          <p:cNvSpPr>
            <a:spLocks noChangeAspect="1"/>
          </p:cNvSpPr>
          <p:nvPr userDrawn="1"/>
        </p:nvSpPr>
        <p:spPr>
          <a:xfrm>
            <a:off x="17226354" y="9370029"/>
            <a:ext cx="576000" cy="576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fld id="{E5B4EB64-54DE-40F8-9354-51A55C032A93}" type="slidenum">
              <a:rPr lang="pl-PL" sz="2000" smtClean="0">
                <a:solidFill>
                  <a:schemeClr val="bg1">
                    <a:lumMod val="10000"/>
                  </a:schemeClr>
                </a:solidFill>
                <a:latin typeface="+mn-lt"/>
                <a:cs typeface="Arial" panose="020B0604020202020204" pitchFamily="34" charset="0"/>
              </a:rPr>
              <a:t>‹#›</a:t>
            </a:fld>
            <a:endParaRPr lang="pl-PL" sz="2000" dirty="0">
              <a:solidFill>
                <a:schemeClr val="bg1">
                  <a:lumMod val="1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28631" y="592447"/>
            <a:ext cx="771446" cy="88952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1425"/>
            <a:ext cx="809625" cy="1619250"/>
          </a:xfrm>
          <a:prstGeom prst="rect">
            <a:avLst/>
          </a:prstGeom>
        </p:spPr>
      </p:pic>
      <p:pic>
        <p:nvPicPr>
          <p:cNvPr id="10" name="Graphic 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8724" y="9048633"/>
            <a:ext cx="1794794" cy="89739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6.xml"/><Relationship Id="rId26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309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17" Type="http://schemas.openxmlformats.org/officeDocument/2006/relationships/slideLayout" Target="../slideLayouts/slideLayout305.xml"/><Relationship Id="rId25" Type="http://schemas.openxmlformats.org/officeDocument/2006/relationships/slideLayout" Target="../slideLayouts/slideLayout313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290.xml"/><Relationship Id="rId16" Type="http://schemas.openxmlformats.org/officeDocument/2006/relationships/slideLayout" Target="../slideLayouts/slideLayout304.xml"/><Relationship Id="rId20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24" Type="http://schemas.openxmlformats.org/officeDocument/2006/relationships/slideLayout" Target="../slideLayouts/slideLayout312.xml"/><Relationship Id="rId32" Type="http://schemas.openxmlformats.org/officeDocument/2006/relationships/slideLayout" Target="../slideLayouts/slideLayout320.xml"/><Relationship Id="rId5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303.xml"/><Relationship Id="rId23" Type="http://schemas.openxmlformats.org/officeDocument/2006/relationships/slideLayout" Target="../slideLayouts/slideLayout311.xml"/><Relationship Id="rId28" Type="http://schemas.openxmlformats.org/officeDocument/2006/relationships/slideLayout" Target="../slideLayouts/slideLayout316.xml"/><Relationship Id="rId10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7.xml"/><Relationship Id="rId3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15.xml"/><Relationship Id="rId30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29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28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3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slideLayout" Target="../slideLayouts/slideLayout185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29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84.xml"/><Relationship Id="rId32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31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7.xml"/><Relationship Id="rId30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6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5.xml"/><Relationship Id="rId18" Type="http://schemas.openxmlformats.org/officeDocument/2006/relationships/slideLayout" Target="../slideLayouts/slideLayout210.xml"/><Relationship Id="rId26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17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94.xml"/><Relationship Id="rId16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24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97.xml"/><Relationship Id="rId15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15.xml"/><Relationship Id="rId28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211.xml"/><Relationship Id="rId3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slideLayout" Target="../slideLayouts/slideLayout206.xml"/><Relationship Id="rId22" Type="http://schemas.openxmlformats.org/officeDocument/2006/relationships/slideLayout" Target="../slideLayouts/slideLayout214.xml"/><Relationship Id="rId27" Type="http://schemas.openxmlformats.org/officeDocument/2006/relationships/slideLayout" Target="../slideLayouts/slideLayout219.xml"/><Relationship Id="rId30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200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42.xml"/><Relationship Id="rId26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27.xml"/><Relationship Id="rId21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41.xml"/><Relationship Id="rId25" Type="http://schemas.openxmlformats.org/officeDocument/2006/relationships/slideLayout" Target="../slideLayouts/slideLayout249.xml"/><Relationship Id="rId33" Type="http://schemas.openxmlformats.org/officeDocument/2006/relationships/theme" Target="../theme/theme8.xml"/><Relationship Id="rId2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40.xml"/><Relationship Id="rId20" Type="http://schemas.openxmlformats.org/officeDocument/2006/relationships/slideLayout" Target="../slideLayouts/slideLayout244.xml"/><Relationship Id="rId29" Type="http://schemas.openxmlformats.org/officeDocument/2006/relationships/slideLayout" Target="../slideLayouts/slideLayout253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24" Type="http://schemas.openxmlformats.org/officeDocument/2006/relationships/slideLayout" Target="../slideLayouts/slideLayout248.xml"/><Relationship Id="rId32" Type="http://schemas.openxmlformats.org/officeDocument/2006/relationships/slideLayout" Target="../slideLayouts/slideLayout256.xml"/><Relationship Id="rId5" Type="http://schemas.openxmlformats.org/officeDocument/2006/relationships/slideLayout" Target="../slideLayouts/slideLayout229.xml"/><Relationship Id="rId15" Type="http://schemas.openxmlformats.org/officeDocument/2006/relationships/slideLayout" Target="../slideLayouts/slideLayout239.xml"/><Relationship Id="rId23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43.xml"/><Relationship Id="rId31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6.xml"/><Relationship Id="rId27" Type="http://schemas.openxmlformats.org/officeDocument/2006/relationships/slideLayout" Target="../slideLayouts/slideLayout251.xml"/><Relationship Id="rId30" Type="http://schemas.openxmlformats.org/officeDocument/2006/relationships/slideLayout" Target="../slideLayouts/slideLayout254.xml"/><Relationship Id="rId8" Type="http://schemas.openxmlformats.org/officeDocument/2006/relationships/slideLayout" Target="../slideLayouts/slideLayout232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59.xml"/><Relationship Id="rId21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0" Type="http://schemas.openxmlformats.org/officeDocument/2006/relationships/slideLayout" Target="../slideLayouts/slideLayout276.xml"/><Relationship Id="rId29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61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275.xml"/><Relationship Id="rId31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8" Type="http://schemas.openxmlformats.org/officeDocument/2006/relationships/slideLayout" Target="../slideLayouts/slideLayout2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66" r:id="rId21"/>
    <p:sldLayoutId id="2147483967" r:id="rId22"/>
    <p:sldLayoutId id="2147483968" r:id="rId23"/>
    <p:sldLayoutId id="2147483969" r:id="rId24"/>
    <p:sldLayoutId id="2147483970" r:id="rId25"/>
    <p:sldLayoutId id="2147483971" r:id="rId26"/>
    <p:sldLayoutId id="2147483972" r:id="rId27"/>
    <p:sldLayoutId id="2147483973" r:id="rId28"/>
    <p:sldLayoutId id="2147483974" r:id="rId29"/>
    <p:sldLayoutId id="2147483975" r:id="rId30"/>
    <p:sldLayoutId id="2147483976" r:id="rId31"/>
    <p:sldLayoutId id="2147483977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  <p:sldLayoutId id="2147483877" r:id="rId31"/>
    <p:sldLayoutId id="2147483878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4.210.43/AspireOverflow" TargetMode="External"/><Relationship Id="rId2" Type="http://schemas.openxmlformats.org/officeDocument/2006/relationships/hyperlink" Target="http://172.24.210.43/Aspire-API/swagger" TargetMode="External"/><Relationship Id="rId1" Type="http://schemas.openxmlformats.org/officeDocument/2006/relationships/slideLayout" Target="../slideLayouts/slideLayout25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parkTeamAurora/Project/blob/main/Aurora/Testing/Sonar%20and%20Linting.docx" TargetMode="External"/><Relationship Id="rId3" Type="http://schemas.openxmlformats.org/officeDocument/2006/relationships/hyperlink" Target="http://172.24.210.43/Aspire-API/swagger" TargetMode="External"/><Relationship Id="rId7" Type="http://schemas.openxmlformats.org/officeDocument/2006/relationships/hyperlink" Target="https://github.com/SparkTeamAurora/Project/blob/main/Aurora/Testing/Defect%20Log.xlsx" TargetMode="External"/><Relationship Id="rId2" Type="http://schemas.openxmlformats.org/officeDocument/2006/relationships/hyperlink" Target="https://github.com/SparkTeamAurora/Project/tree/main/Aurora/Requirements" TargetMode="External"/><Relationship Id="rId1" Type="http://schemas.openxmlformats.org/officeDocument/2006/relationships/slideLayout" Target="../slideLayouts/slideLayout194.xml"/><Relationship Id="rId6" Type="http://schemas.openxmlformats.org/officeDocument/2006/relationships/hyperlink" Target="https://github.com/SparkTeamAurora/Project/tree/main/Aurora/Design/Low%20Level/Sequence/Sequence%20Diagram" TargetMode="External"/><Relationship Id="rId5" Type="http://schemas.openxmlformats.org/officeDocument/2006/relationships/hyperlink" Target="https://github.com/SparkTeamAurora/Project/blob/main/Aurora/Documentation/Test%20Scenario.docx" TargetMode="External"/><Relationship Id="rId4" Type="http://schemas.openxmlformats.org/officeDocument/2006/relationships/hyperlink" Target="https://github.com/SparkTeamAurora/Project/tree/main/Aurora/Design/Data%20Model" TargetMode="External"/><Relationship Id="rId9" Type="http://schemas.openxmlformats.org/officeDocument/2006/relationships/hyperlink" Target="https://github.com/SparkTeamAurora/Project/blob/main/Aurora/Documentation/Configuration.docx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8288000" cy="10286998"/>
          </a:xfrm>
        </p:spPr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5" y="1555115"/>
            <a:ext cx="13627100" cy="897746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altLang="en-GB" dirty="0">
                <a:latin typeface="Calibri"/>
                <a:ea typeface="Calibri"/>
                <a:cs typeface="Calibri"/>
              </a:rPr>
              <a:t>Aspire Overflow </a:t>
            </a:r>
            <a:r>
              <a:rPr lang="en-US" altLang="en-GB" b="0" dirty="0">
                <a:latin typeface="Calibri"/>
                <a:ea typeface="Calibri"/>
                <a:cs typeface="Calibri"/>
              </a:rPr>
              <a:t>|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 TEAM</a:t>
            </a:r>
            <a:r>
              <a:rPr lang="en-US" altLang="en-GB" sz="2400" dirty="0">
                <a:latin typeface="Calibri"/>
                <a:ea typeface="Calibri"/>
                <a:cs typeface="Calibri"/>
              </a:rPr>
              <a:t> </a:t>
            </a:r>
            <a:r>
              <a:rPr lang="en-US" altLang="en-GB" sz="4000" dirty="0">
                <a:latin typeface="Calibri"/>
                <a:ea typeface="Calibri"/>
                <a:cs typeface="Calibri"/>
              </a:rPr>
              <a:t>AURORA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1228723" y="7506697"/>
            <a:ext cx="6463847" cy="339195"/>
          </a:xfrm>
        </p:spPr>
        <p:txBody>
          <a:bodyPr lIns="0" tIns="0" rIns="0" bIns="0" anchor="t">
            <a:spAutoFit/>
          </a:bodyPr>
          <a:lstStyle/>
          <a:p>
            <a:r>
              <a:rPr lang="en-US" altLang="en-GB" sz="3200" dirty="0">
                <a:cs typeface="Calibri Light"/>
              </a:rPr>
              <a:t> CHENNAI, 25-07-2022</a:t>
            </a:r>
          </a:p>
        </p:txBody>
      </p:sp>
      <p:pic>
        <p:nvPicPr>
          <p:cNvPr id="10" name="Picture Placeholder 9" descr="Shape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A picture containing text, gauge&#10;&#10;Description automatically generated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DEMO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977074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IN" sz="2400"/>
              <a:t> Web Api -  </a:t>
            </a:r>
            <a:r>
              <a:rPr lang="en-IN" sz="2400" u="sng">
                <a:ea typeface="+mn-lt"/>
                <a:cs typeface="+mn-lt"/>
                <a:hlinkClick r:id="rId2"/>
              </a:rPr>
              <a:t>http://172.24.210.43/Aspire-API/swagger</a:t>
            </a:r>
            <a:endParaRPr lang="en-IN" sz="2400">
              <a:ea typeface="+mn-lt"/>
              <a:cs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2400" u="sng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>
                <a:ea typeface="+mn-lt"/>
                <a:cs typeface="+mn-lt"/>
              </a:rPr>
              <a:t> Angular -  </a:t>
            </a:r>
            <a:r>
              <a:rPr lang="en-IN" sz="2400">
                <a:ea typeface="+mn-lt"/>
                <a:cs typeface="+mn-lt"/>
                <a:hlinkClick r:id="rId3"/>
              </a:rPr>
              <a:t>http://172.24.210.43/AspireOverflow</a:t>
            </a:r>
            <a:endParaRPr lang="en-IN" sz="2400">
              <a:ea typeface="+mn-lt"/>
              <a:cs typeface="+mn-lt"/>
            </a:endParaRPr>
          </a:p>
          <a:p>
            <a:pPr marL="0" indent="0">
              <a:buNone/>
            </a:pPr>
            <a:endParaRPr lang="en-IN" sz="240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LESSONS LEARNED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1056005" y="1809750"/>
            <a:ext cx="13716000" cy="741807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We need to understand the project and end users of the application before developing.</a:t>
            </a:r>
            <a:endParaRPr lang="en-US" sz="23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Requirement gathering is the first-most thing to be done.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User-Stories should tell about the flow of the system.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The Final outcome of the project should reflect the wireframe.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Set-up documentation should be written simple.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Code Clean-up needs to be done.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Need to manage the work with the available members of the team.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/>
              <a:t> Take responsibility and  ownership of our work.</a:t>
            </a:r>
            <a:endParaRPr lang="en-IN" sz="23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If there's anything you have doubt, don't hesitate to ask.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300" dirty="0">
                <a:ea typeface="Calibri"/>
                <a:cs typeface="Calibri"/>
              </a:rPr>
              <a:t> Always Ready with the Backup plan.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300" dirty="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IN" sz="2300"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Font typeface="Tw Cen MT" panose="020B0602020104020603" pitchFamily="34" charset="0"/>
              <a:buNone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sz="2300">
              <a:ea typeface="Calibri"/>
              <a:cs typeface="Calibri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14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 :)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Team MEMBERS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1024255" y="2286000"/>
            <a:ext cx="12644120" cy="625665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Girishkumar 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Gowtham </a:t>
            </a:r>
            <a:r>
              <a:rPr lang="en-IN" sz="4000" dirty="0">
                <a:solidFill>
                  <a:schemeClr val="accent1"/>
                </a:solidFill>
              </a:rPr>
              <a:t>R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Manimaran </a:t>
            </a:r>
            <a:r>
              <a:rPr lang="en-IN" sz="4000" dirty="0">
                <a:solidFill>
                  <a:schemeClr val="accent1"/>
                </a:solidFill>
              </a:rPr>
              <a:t>V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Mohammed Irfan </a:t>
            </a:r>
            <a:r>
              <a:rPr lang="en-IN" sz="4000" dirty="0">
                <a:solidFill>
                  <a:schemeClr val="accent1"/>
                </a:solidFill>
              </a:rPr>
              <a:t>S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Ponvizhi </a:t>
            </a:r>
            <a:r>
              <a:rPr lang="en-IN" sz="4000" dirty="0">
                <a:solidFill>
                  <a:schemeClr val="accent1"/>
                </a:solidFill>
              </a:rPr>
              <a:t>U</a:t>
            </a:r>
            <a:endParaRPr lang="en-IN" sz="40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4000" dirty="0"/>
              <a:t>                                        Project Duration in Days : 50</a:t>
            </a:r>
            <a:endParaRPr lang="en-IN" sz="4000" dirty="0">
              <a:ea typeface="Calibri"/>
              <a:cs typeface="Calibri"/>
            </a:endParaRPr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10627995" y="2214880"/>
            <a:ext cx="6343015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Pooja</a:t>
            </a:r>
            <a:r>
              <a:rPr lang="en-IN" sz="4000" dirty="0"/>
              <a:t> 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sz="4000" dirty="0">
                <a:sym typeface="+mn-ea"/>
              </a:rPr>
              <a:t>Sandhiya</a:t>
            </a:r>
            <a:r>
              <a:rPr lang="en-US" sz="4000" dirty="0">
                <a:solidFill>
                  <a:srgbClr val="00B0F0"/>
                </a:solidFill>
                <a:sym typeface="+mn-ea"/>
              </a:rPr>
              <a:t> </a:t>
            </a:r>
            <a:r>
              <a:rPr 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Sriram</a:t>
            </a:r>
            <a:r>
              <a:rPr lang="en-IN" sz="4000" dirty="0"/>
              <a:t> </a:t>
            </a:r>
            <a:r>
              <a:rPr lang="en-US" altLang="en-IN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</a:t>
            </a:r>
            <a:endParaRPr lang="en-IN" sz="4000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buFont typeface="Wingdings,Sans-Serif" panose="05000000000000000000" pitchFamily="2" charset="2"/>
              <a:buChar char="v"/>
            </a:pPr>
            <a:r>
              <a:rPr lang="en-IN" sz="4000" dirty="0"/>
              <a:t> </a:t>
            </a:r>
            <a:r>
              <a:rPr lang="en-US" altLang="en-IN" sz="4000" dirty="0"/>
              <a:t>Venkateshwaran</a:t>
            </a:r>
            <a:r>
              <a:rPr lang="en-IN" sz="4000" dirty="0"/>
              <a:t> </a:t>
            </a:r>
            <a:r>
              <a:rPr lang="en-IN" sz="4000" dirty="0">
                <a:solidFill>
                  <a:schemeClr val="accent1"/>
                </a:solidFill>
              </a:rPr>
              <a:t>M</a:t>
            </a:r>
            <a:endParaRPr lang="en-IN" sz="4000">
              <a:solidFill>
                <a:schemeClr val="accent1"/>
              </a:solidFill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 sz="4000" dirty="0">
              <a:solidFill>
                <a:srgbClr val="0A091B"/>
              </a:solidFill>
              <a:ea typeface="Calibri"/>
              <a:cs typeface="Calibri"/>
            </a:endParaRPr>
          </a:p>
          <a:p>
            <a:pPr marL="0" indent="0">
              <a:lnSpc>
                <a:spcPct val="130000"/>
              </a:lnSpc>
              <a:buFont typeface="Wingdings" panose="05000000000000000000" pitchFamily="2" charset="2"/>
              <a:buNone/>
            </a:pPr>
            <a:endParaRPr lang="en-IN" sz="4000">
              <a:solidFill>
                <a:schemeClr val="accent1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IN"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EXISTING CHALLENGES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1228725" y="1868170"/>
            <a:ext cx="12815570" cy="3278505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Knowledge sharing will be very limited.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Learnings about the current technologies will not be up-to-date.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Problems and queries takes more time to resolve.</a:t>
            </a:r>
            <a:endParaRPr lang="en-IN" sz="2800">
              <a:ea typeface="Calibri"/>
              <a:cs typeface="Calibri"/>
            </a:endParaRPr>
          </a:p>
          <a:p>
            <a:pPr marL="0" indent="0">
              <a:lnSpc>
                <a:spcPct val="220000"/>
              </a:lnSpc>
              <a:buFont typeface="Wingdings" panose="05000000000000000000" pitchFamily="2" charset="2"/>
              <a:buNone/>
            </a:pPr>
            <a:endParaRPr lang="en-IN" sz="32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32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ABOUT THIS APPLICATION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706755" y="1793875"/>
            <a:ext cx="16884015" cy="62420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Aspire Overflow is developed for the users inside our office.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The main purpose of this platform is to post your queries and to express your thought about technologies and others through articles.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Employee of our company will be the end users of this application.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Reviewer is an extra privilege given to the users. Reviewer is the one who reviews the articles written by other users.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Admin is another user who has the permission to verify the registered user and allow the user to access the website, he can also manage the reviewers and spams reports.</a:t>
            </a:r>
            <a:endParaRPr lang="en-IN" sz="2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IN" sz="28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SOLUTION and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976503" y="1841500"/>
            <a:ext cx="13276073" cy="402336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3200" dirty="0"/>
              <a:t> </a:t>
            </a:r>
            <a:r>
              <a:rPr lang="en-IN" sz="2800" dirty="0"/>
              <a:t>Writing of articles about the thing you want to share.</a:t>
            </a:r>
            <a:endParaRPr lang="en-US" sz="2800" dirty="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Posting the queries that you have problem with solving.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Answering the queries that you have knowledge of .</a:t>
            </a:r>
            <a:endParaRPr lang="en-IN" sz="2800">
              <a:ea typeface="Calibri"/>
              <a:cs typeface="Calibri"/>
            </a:endParaRPr>
          </a:p>
          <a:p>
            <a:pPr>
              <a:lnSpc>
                <a:spcPct val="2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>
              <a:buFont typeface="Wingdings" panose="05000000000000000000" pitchFamily="2" charset="2"/>
              <a:buChar char="v"/>
            </a:pP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028700"/>
            <a:ext cx="16182340" cy="9064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1ABAF4-69A4-23A2-A929-8CCA7F1BB023}"/>
              </a:ext>
            </a:extLst>
          </p:cNvPr>
          <p:cNvSpPr txBox="1"/>
          <p:nvPr/>
        </p:nvSpPr>
        <p:spPr>
          <a:xfrm>
            <a:off x="6518275" y="200025"/>
            <a:ext cx="6696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Calibri"/>
                <a:cs typeface="Calibri"/>
              </a:rPr>
              <a:t>Architecture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EXECUTION JOURNEY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024255" y="2286000"/>
            <a:ext cx="8272145" cy="5716905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Kick off and Brain storming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User stories</a:t>
            </a:r>
            <a:endParaRPr lang="en-US" sz="96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Functional and Non-Functional Requirements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Wireframe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Data Model</a:t>
            </a:r>
            <a:endParaRPr lang="en-US" sz="9600" dirty="0">
              <a:ea typeface="+mn-lt"/>
              <a:cs typeface="+mn-lt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>
                <a:ea typeface="+mn-lt"/>
                <a:cs typeface="+mn-lt"/>
              </a:rPr>
              <a:t> High 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9600" dirty="0"/>
              <a:t> </a:t>
            </a:r>
            <a:r>
              <a:rPr lang="en-US" sz="9600" dirty="0">
                <a:ea typeface="+mn-lt"/>
                <a:cs typeface="+mn-lt"/>
              </a:rPr>
              <a:t>Low Level Design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HTML Template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,Sans-Serif" panose="05000000000000000000" pitchFamily="2" charset="2"/>
              <a:buChar char="v"/>
            </a:pPr>
            <a:r>
              <a:rPr lang="en-IN" sz="9600" dirty="0">
                <a:ea typeface="+mn-lt"/>
                <a:cs typeface="+mn-lt"/>
              </a:rPr>
              <a:t> Estimation Calculation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Angular 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Web Api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9600" dirty="0"/>
              <a:t> Integration of API and Components</a:t>
            </a:r>
            <a:endParaRPr lang="en-IN" sz="9600" dirty="0">
              <a:ea typeface="Calibri"/>
              <a:cs typeface="Calibri"/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v"/>
            </a:pPr>
            <a:endParaRPr lang="en-IN"/>
          </a:p>
          <a:p>
            <a:pPr marL="0" indent="0">
              <a:buNone/>
            </a:pPr>
            <a:endParaRPr lang="en-IN"/>
          </a:p>
        </p:txBody>
      </p:sp>
      <p:sp>
        <p:nvSpPr>
          <p:cNvPr id="5" name="TextBox 3"/>
          <p:cNvSpPr txBox="1"/>
          <p:nvPr/>
        </p:nvSpPr>
        <p:spPr>
          <a:xfrm>
            <a:off x="11309388" y="2286103"/>
            <a:ext cx="5400675" cy="69460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U</a:t>
            </a:r>
            <a:r>
              <a:rPr lang="en-IN" sz="2400" dirty="0">
                <a:ea typeface="+mn-lt"/>
                <a:cs typeface="+mn-lt"/>
              </a:rPr>
              <a:t>nit Testing</a:t>
            </a:r>
            <a:endParaRPr lang="en-US">
              <a:ea typeface="Calibri"/>
              <a:cs typeface="Calibri"/>
            </a:endParaRPr>
          </a:p>
          <a:p>
            <a:pPr marL="285750" indent="-285750"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IN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IN" sz="2400" dirty="0">
                <a:ea typeface="+mn-lt"/>
                <a:cs typeface="+mn-lt"/>
              </a:rPr>
              <a:t>Set-up Documentation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Code Review and Code Cleanup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SonarQube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Linting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Light House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Deployment in IIS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JMeter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Test Scenarios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Gorrila Testing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400" dirty="0">
                <a:solidFill>
                  <a:schemeClr val="accent1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ZAP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17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1228724" y="762008"/>
            <a:ext cx="15501939" cy="743585"/>
          </a:xfrm>
        </p:spPr>
        <p:txBody>
          <a:bodyPr/>
          <a:lstStyle/>
          <a:p>
            <a:r>
              <a:rPr lang="en-IN">
                <a:sym typeface="+mn-ea"/>
              </a:rPr>
              <a:t>Artifacts</a:t>
            </a:r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116918"/>
              </p:ext>
            </p:extLst>
          </p:nvPr>
        </p:nvGraphicFramePr>
        <p:xfrm>
          <a:off x="1227455" y="2099310"/>
          <a:ext cx="15502890" cy="717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1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Requirement – User Stories, Wireframes, Data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2"/>
                        </a:rPr>
                        <a:t>Wireframe and User Stories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Swagger -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hlinkClick r:id="rId3"/>
                        </a:rPr>
                        <a:t>Api-Swagger</a:t>
                      </a:r>
                      <a:endParaRPr lang="en-US" sz="2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6820">
                <a:tc>
                  <a:txBody>
                    <a:bodyPr/>
                    <a:lstStyle/>
                    <a:p>
                      <a:r>
                        <a:rPr lang="en-IN" dirty="0"/>
                        <a:t>Data Model – EAR (Entity Attribute Relationship)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4"/>
                        </a:rPr>
                        <a:t>Data Model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Test Scenarios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IN" sz="2700" b="0" i="0" u="none" strike="noStrike" noProof="0" dirty="0">
                          <a:cs typeface="+mn-lt"/>
                          <a:hlinkClick r:id="rId5"/>
                        </a:rPr>
                        <a:t>Test Secarios</a:t>
                      </a:r>
                      <a:endParaRPr lang="en-IN" sz="2700" b="0" i="0" u="none" strike="noStrike" noProof="0" dirty="0"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Sequence Diagrams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6"/>
                        </a:rPr>
                        <a:t>Sequence Diagarm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Defect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7"/>
                        </a:rPr>
                        <a:t>Defect Logs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r>
                        <a:rPr lang="en-IN" dirty="0"/>
                        <a:t>Code Quality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8"/>
                        </a:rPr>
                        <a:t>Sonar and Lint reports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5005">
                <a:tc>
                  <a:txBody>
                    <a:bodyPr/>
                    <a:lstStyle/>
                    <a:p>
                      <a:r>
                        <a:rPr lang="en-IN" dirty="0"/>
                        <a:t>Setup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hlinkClick r:id="rId9"/>
                        </a:rPr>
                        <a:t>Setup Manual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1024255" y="585470"/>
            <a:ext cx="16002635" cy="1109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TECHNOLOGIES , Tools &amp; PLUGINS USED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1304925" y="2286000"/>
            <a:ext cx="7047865" cy="5124450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Dotnet Core 6.0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Angular 13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Visual Studio Code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Node Js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SonarQube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SQL Server Management System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/>
              <a:t> JMeter</a:t>
            </a:r>
            <a:endParaRPr lang="en-IN" sz="2800" dirty="0">
              <a:ea typeface="Calibri"/>
              <a:cs typeface="Calibri"/>
            </a:endParaRP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ea typeface="Calibri"/>
                <a:cs typeface="Calibri"/>
              </a:rPr>
              <a:t> ZAP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v"/>
            </a:pPr>
            <a:endParaRPr lang="en-IN" sz="2800" dirty="0">
              <a:ea typeface="Calibri"/>
              <a:cs typeface="Calibri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8355291" y="2279611"/>
            <a:ext cx="4147850" cy="26108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Data Table – jQuery</a:t>
            </a:r>
            <a:endParaRPr lang="en-US" sz="2800" dirty="0" err="1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</a:rPr>
              <a:t> </a:t>
            </a:r>
            <a:r>
              <a:rPr lang="en-US" sz="2800" dirty="0"/>
              <a:t>Ck editor – Js</a:t>
            </a:r>
            <a:r>
              <a:rPr lang="en-US" sz="2800" dirty="0">
                <a:solidFill>
                  <a:schemeClr val="accent1"/>
                </a:solidFill>
              </a:rPr>
              <a:t> </a:t>
            </a:r>
            <a:endParaRPr lang="en-US" sz="2800" dirty="0">
              <a:solidFill>
                <a:schemeClr val="accent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r>
              <a:rPr lang="en-US" sz="2800" dirty="0">
                <a:solidFill>
                  <a:schemeClr val="accent1"/>
                </a:solidFill>
                <a:ea typeface="+mn-lt"/>
                <a:cs typeface="+mn-lt"/>
              </a:rPr>
              <a:t>  </a:t>
            </a:r>
            <a:r>
              <a:rPr lang="en-US" sz="2800" dirty="0">
                <a:ea typeface="+mn-lt"/>
                <a:cs typeface="+mn-lt"/>
              </a:rPr>
              <a:t>Chart - Js</a:t>
            </a:r>
          </a:p>
          <a:p>
            <a:pPr marL="285750" indent="-285750">
              <a:lnSpc>
                <a:spcPct val="150000"/>
              </a:lnSpc>
              <a:buFont typeface="Wingdings" panose="05000000000000000000"/>
              <a:buChar char="v"/>
            </a:pPr>
            <a:endParaRPr lang="en-US" sz="2800">
              <a:solidFill>
                <a:schemeClr val="accent1"/>
              </a:solidFill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Office Theme">
  <a:themeElements>
    <a:clrScheme name="Aspire Systems 2021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8347AD"/>
      </a:accent1>
      <a:accent2>
        <a:srgbClr val="35B6B4"/>
      </a:accent2>
      <a:accent3>
        <a:srgbClr val="2E4496"/>
      </a:accent3>
      <a:accent4>
        <a:srgbClr val="FFD75F"/>
      </a:accent4>
      <a:accent5>
        <a:srgbClr val="E83C61"/>
      </a:accent5>
      <a:accent6>
        <a:srgbClr val="FF8D6D"/>
      </a:accent6>
      <a:hlink>
        <a:srgbClr val="8347AD"/>
      </a:hlink>
      <a:folHlink>
        <a:srgbClr val="FF61FF"/>
      </a:folHlink>
    </a:clrScheme>
    <a:fontScheme name="Aspire 2020 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3116</Words>
  <Application>Microsoft Office PowerPoint</Application>
  <PresentationFormat>Custom</PresentationFormat>
  <Paragraphs>182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Office Theme</vt:lpstr>
      <vt:lpstr>1_Office Theme</vt:lpstr>
      <vt:lpstr>2_Office Theme</vt:lpstr>
      <vt:lpstr>3_Office Theme</vt:lpstr>
      <vt:lpstr>5_Office Theme</vt:lpstr>
      <vt:lpstr>4_Office Theme</vt:lpstr>
      <vt:lpstr>7_Office Theme</vt:lpstr>
      <vt:lpstr>8_Office Theme</vt:lpstr>
      <vt:lpstr>9_Office Theme</vt:lpstr>
      <vt:lpstr>10_Office Theme</vt:lpstr>
      <vt:lpstr>Aspire Overflow | TEAM AURORA</vt:lpstr>
      <vt:lpstr>Team MEMBERS</vt:lpstr>
      <vt:lpstr>EXISTING CHALLENGES</vt:lpstr>
      <vt:lpstr>ABOUT THIS APPLICATION</vt:lpstr>
      <vt:lpstr>SOLUTION and ARCHITECTURE</vt:lpstr>
      <vt:lpstr>PowerPoint Presentation</vt:lpstr>
      <vt:lpstr>EXECUTION JOURNEY</vt:lpstr>
      <vt:lpstr>Artifacts</vt:lpstr>
      <vt:lpstr>PowerPoint Presentation</vt:lpstr>
      <vt:lpstr>DEMO</vt:lpstr>
      <vt:lpstr>LESSONS LEARNED</vt:lpstr>
      <vt:lpstr>Thank you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Łukasz Piwecki</dc:creator>
  <cp:lastModifiedBy>Girish Ravi</cp:lastModifiedBy>
  <cp:revision>801</cp:revision>
  <dcterms:created xsi:type="dcterms:W3CDTF">2019-07-01T12:55:00Z</dcterms:created>
  <dcterms:modified xsi:type="dcterms:W3CDTF">2022-07-26T04:16:48Z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0x01010074C20190206A024797D1E5288EC4853E</vt:lpwstr>
  </property>
  <property fmtid="{D5CDD505-2E9C-101B-9397-08002B2CF9AE}" pid="3" name="_dlc_DocIdItemGuid">
    <vt:lpwstr>c60b5c2a-8e52-49b5-8a45-ce9215abd9b7</vt:lpwstr>
  </property>
  <property fmtid="{D5CDD505-2E9C-101B-9397-08002B2CF9AE}" pid="4" name="Tags">
    <vt:lpwstr/>
  </property>
  <property fmtid="{D5CDD505-2E9C-101B-9397-08002B2CF9AE}" pid="5" name="ICV">
    <vt:lpwstr>6FA3117B4CA04AC685C710BA9A438998</vt:lpwstr>
  </property>
  <property fmtid="{D5CDD505-2E9C-101B-9397-08002B2CF9AE}" pid="6" name="KSOProductBuildVer">
    <vt:lpwstr>1033-11.2.0.10451</vt:lpwstr>
  </property>
</Properties>
</file>